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76" r:id="rId3"/>
    <p:sldId id="258" r:id="rId4"/>
    <p:sldId id="257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6" r:id="rId13"/>
    <p:sldId id="267" r:id="rId14"/>
    <p:sldId id="268" r:id="rId15"/>
    <p:sldId id="269" r:id="rId16"/>
    <p:sldId id="270" r:id="rId17"/>
    <p:sldId id="271" r:id="rId18"/>
    <p:sldId id="272" r:id="rId19"/>
    <p:sldId id="273" r:id="rId20"/>
    <p:sldId id="274" r:id="rId21"/>
    <p:sldId id="275" r:id="rId2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432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55"/>
    <p:restoredTop sz="94614"/>
  </p:normalViewPr>
  <p:slideViewPr>
    <p:cSldViewPr snapToGrid="0" snapToObjects="1">
      <p:cViewPr varScale="1">
        <p:scale>
          <a:sx n="72" d="100"/>
          <a:sy n="72" d="100"/>
        </p:scale>
        <p:origin x="216" y="5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media/image1.jpg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50.png>
</file>

<file path=ppt/media/image16.png>
</file>

<file path=ppt/media/image17.png>
</file>

<file path=ppt/media/image18.png>
</file>

<file path=ppt/media/image19.png>
</file>

<file path=ppt/media/image2.tiff>
</file>

<file path=ppt/media/image20.png>
</file>

<file path=ppt/media/image21.png>
</file>

<file path=ppt/media/image22.png>
</file>

<file path=ppt/media/image23.png>
</file>

<file path=ppt/media/image24.png>
</file>

<file path=ppt/media/image3.tiff>
</file>

<file path=ppt/media/image4.tiff>
</file>

<file path=ppt/media/image5.jp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6014BC9-C0E8-AD40-B9F7-472660EFC43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E13F2396-5167-E142-A76F-56FD56AFA6D7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AF17EB0-4E45-8446-9F24-7C422DB942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0DF920C-A852-4245-9446-1F58AC8992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1A1D711-9CB2-6642-8475-3CD5F488983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6626937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7EA3AC-EFD4-7C43-80B6-666B7222C32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B34F3CAC-A565-4A46-BC93-A83A384FA7F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513DD80-2C76-3942-9809-259EED8A66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7A648F2-B2E3-404F-89B0-BB0EDD91D1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449FB41-B2EB-5441-BFE2-B99EE30198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680512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F9B4C511-2F93-1041-A503-5A20589F32F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38861FF-708C-604F-B972-35926D8ABE57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658F6C0-763B-7E45-A73D-303BCE8D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78B8E5B-F548-C142-87B0-A71FFF4014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9958FCBF-B628-DC48-903B-CFE55EA7DF5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0513039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25AC231-D21C-FB46-BC64-8FB1A5ECDDF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CD59B0E-FC0F-FD42-AA43-76D26B5FFE7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8CB4FE01-94ED-2549-90D1-8E11BBA9C7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7590B73-9BA2-F14C-830F-E3CFBF19AB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380317EC-A958-F443-B9DE-CEBF13619C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32534948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DD39161-DE8E-8543-93A6-A9F5ECC41E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429739D-C21A-CC41-BFF0-9D5D656DCA1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174E171-E9DD-E546-9953-99E4FE8568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8EC4FBA9-C461-0D4F-AFA6-A1AFEC105C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DEF8C6B2-E234-A640-BCC1-15FD33ED9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03131858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1A42032-531B-7945-BEBB-B817E8C4985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476FF29-BA54-0648-9931-A9C59AE218C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2CA4306B-B515-7649-AD00-948E32B7985C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22BC72ED-62EC-5145-A104-545BFE17ABA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17D761B-35E9-B846-B7C2-14B3AE6D77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5A4B5D26-5CF4-D44E-872E-5C30D5E264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494366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93089CC-FD0C-3B4B-B4D2-E63BC237F6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857CF65B-2D3F-5D4A-A259-DE22DA1C85A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8803E4F-B9BE-EA4A-AFA2-E51FBFCD752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79097D90-9184-C14A-B34C-55A9BF04D0F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69525EC5-67F8-F94A-A581-DBE6294742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83BB3FE7-C2C2-4048-B0A6-B3595D7E4DC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6F1F305A-DAAA-B240-8518-DBB76BA80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5F4A2EA-BADD-1745-99CB-92E8777449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25922592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9CB2036-1506-3346-B571-FE905628B7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9623C9CB-58BF-D348-8C81-B1E23CA215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5572F563-7A50-F148-9B52-DAB20C796F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7195CE0-CE23-7449-9018-FE657AA5E15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40449726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38461306-5247-CE41-A580-1CBC967221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FA2D06DB-5FA4-9C4D-A231-C4B350CDEA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3AD5FBC0-BE16-5D49-86F6-33776C0B3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62727917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D65177C-E897-554D-94BE-B54F7899D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886DEDC-D09E-4645-9695-79A151AE605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DB19084D-A5BC-6E45-9C6E-FA76F74CB01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DCAE53D-9DF3-AD42-9849-13BB8691D9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16BA6D76-DD42-7447-9F96-790C752A917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FF44AF98-8537-E547-BBBA-23DB9CF0750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33292168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4925AF1-25DE-2540-8CFB-8AC0D144045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F1A8E0D7-30E4-3645-AD98-1C73B2FCEF31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A7A1E79-59DE-3B41-BCBF-55A92B2A8D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0FD6C43C-F1CB-1A4F-867B-BD89B2C2A1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CDD51536-887A-1041-A805-38BEA829247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2C0C4A6-06A3-3B4A-BDA5-87B810F42B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9037215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CE6EF483-A604-D648-AFED-9C2C7C2879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FB03AF8-C223-CC40-9A61-9BF69E3A8AB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r>
              <a:rPr kumimoji="1" lang="zh-CN" altLang="en-US"/>
              <a:t>编辑母版文本样式
第二级
第三级
第四级
第五级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23A269E0-8633-884B-972F-D959EEDFC21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BB768BE-014C-8441-B41B-E5C6B610CE39}" type="datetimeFigureOut">
              <a:rPr kumimoji="1" lang="zh-CN" altLang="en-US" smtClean="0"/>
              <a:t>2020/5/27</a:t>
            </a:fld>
            <a:endParaRPr kumimoji="1"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2BD727F-6111-1E41-BD69-C36B4EFF02B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5329C775-FC0A-AC43-8527-B2325F64683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4B7A244-98ED-BA48-A3BB-60C7F7737C56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274015346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0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9.png"/><Relationship Id="rId4" Type="http://schemas.openxmlformats.org/officeDocument/2006/relationships/image" Target="../media/image18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3.tiff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image" Target="../media/image4.tiff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9738-D1A4-7F4D-B3DE-B86A69CED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489312"/>
            <a:ext cx="9144000" cy="2387600"/>
          </a:xfrm>
        </p:spPr>
        <p:txBody>
          <a:bodyPr>
            <a:normAutofit/>
          </a:bodyPr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Modeling V1</a:t>
            </a:r>
            <a:endParaRPr kumimoji="1" lang="zh-CN" alt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8A22A9-3D61-7546-80C3-B1FEA8AE5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439" y="3602038"/>
            <a:ext cx="10451123" cy="1655762"/>
          </a:xfrm>
        </p:spPr>
        <p:txBody>
          <a:bodyPr>
            <a:normAutofit/>
          </a:bodyPr>
          <a:lstStyle/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Presented by </a:t>
            </a:r>
            <a:r>
              <a:rPr kumimoji="1" lang="en-US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Deying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Song</a:t>
            </a: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Integrated Science Program, </a:t>
            </a:r>
            <a:r>
              <a:rPr kumimoji="1" lang="en-US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Yuanpei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College, Peking University</a:t>
            </a: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2020.5.30</a:t>
            </a:r>
            <a:endParaRPr kumimoji="1"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77155491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The egalitarian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E3147F-80A8-B34E-B858-C46D486DAF13}"/>
              </a:ext>
            </a:extLst>
          </p:cNvPr>
          <p:cNvSpPr txBox="1">
            <a:spLocks/>
          </p:cNvSpPr>
          <p:nvPr/>
        </p:nvSpPr>
        <p:spPr>
          <a:xfrm>
            <a:off x="169338" y="1977557"/>
            <a:ext cx="6034238" cy="48535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how do individual simple and complex cells arise in the network?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A: the trade-off between LGN and cortico-cortical drive</a:t>
            </a:r>
          </a:p>
          <a:p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how does the network shape the simple and complex cell distribution in cortex?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A: consequence of highly diverse balance between LGN and cortico-cortical synaptic drives</a:t>
            </a: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 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4C41AA61-CD6C-2543-986E-95A69EE7262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5247" y="1594133"/>
            <a:ext cx="4558553" cy="341891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0359FE3A-AD10-6746-B6BE-739C0C3388C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052670" y="5013048"/>
            <a:ext cx="6043706" cy="16709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3249809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Sparse, high gain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9" name="内容占位符 2">
                <a:extLst>
                  <a:ext uri="{FF2B5EF4-FFF2-40B4-BE49-F238E27FC236}">
                    <a16:creationId xmlns:a16="http://schemas.microsoft.com/office/drawing/2014/main" id="{C5E3147F-80A8-B34E-B858-C46D486DAF13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69338" y="1488141"/>
                <a:ext cx="11897156" cy="2814918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zh-CN" dirty="0">
                    <a:solidFill>
                      <a:srgbClr val="0432FF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Q: can a model be developed, realistically constrained by experimental observations, the complex cells of which are sufficiently orientation selective?</a:t>
                </a:r>
              </a:p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A: much stronger cortico-cortical excitation </a:t>
                </a:r>
                <a:r>
                  <a:rPr kumimoji="1" lang="en-US" altLang="zh-CN">
                    <a:latin typeface="Arial" panose="020B0604020202020204" pitchFamily="34" charset="0"/>
                    <a:cs typeface="Arial" panose="020B0604020202020204" pitchFamily="34" charset="0"/>
                  </a:rPr>
                  <a:t>is needed</a:t>
                </a:r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14:m>
                  <m:oMath xmlns:m="http://schemas.openxmlformats.org/officeDocument/2006/math">
                    <m:sSubSup>
                      <m:sSubSupPr>
                        <m:ctrlPr>
                          <a:rPr kumimoji="1" lang="en-US" altLang="zh-CN" sz="260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</m:e>
                      <m:sub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𝑐𝑜𝑟𝑡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𝑐𝑜𝑟𝑡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𝐸</m:t>
                        </m:r>
                      </m:sub>
                      <m:sup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𝑗</m:t>
                        </m:r>
                      </m:sup>
                    </m:sSubSup>
                    <m:d>
                      <m:dPr>
                        <m:ctrlP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r>
                      <a:rPr kumimoji="1" lang="en-US" altLang="zh-CN" sz="2600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=</m:t>
                    </m:r>
                    <m:sSub>
                      <m:sSubPr>
                        <m:ctrlP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Pr>
                      <m:e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𝑆</m:t>
                        </m:r>
                      </m:e>
                      <m:sub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𝜎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𝐸</m:t>
                        </m:r>
                      </m:sub>
                    </m:sSub>
                    <m:nary>
                      <m:naryPr>
                        <m:chr m:val="∑"/>
                        <m:supHide m:val="on"/>
                        <m:ctrlP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naryPr>
                      <m:sub>
                        <m:r>
                          <m:rPr>
                            <m:brk m:alnAt="7"/>
                          </m:rP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𝑘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,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𝑙</m:t>
                        </m:r>
                      </m:sub>
                      <m:sup/>
                      <m:e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[(</m:t>
                        </m:r>
                        <m:f>
                          <m:f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fPr>
                          <m:num>
                            <m:sSubSup>
                              <m:sSubSupPr>
                                <m:ctrlP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𝑝</m:t>
                                </m:r>
                              </m:e>
                              <m:sub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𝑘</m:t>
                                </m:r>
                              </m:sub>
                              <m:sup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𝑗</m:t>
                                </m:r>
                              </m:sup>
                            </m:sSubSup>
                          </m:num>
                          <m:den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𝑝</m:t>
                            </m:r>
                          </m:den>
                        </m:f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)</m:t>
                        </m:r>
                        <m:sSubSup>
                          <m:sSubSup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𝐾</m:t>
                            </m:r>
                          </m:e>
                          <m:sub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𝑗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𝑘</m:t>
                            </m:r>
                          </m:sub>
                          <m:sup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𝜎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𝐸</m:t>
                            </m:r>
                          </m:sup>
                        </m:sSubSup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[</m:t>
                        </m:r>
                        <m:d>
                          <m:d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1−</m:t>
                            </m:r>
                            <m:r>
                              <m:rPr>
                                <m:sty m:val="p"/>
                              </m:rPr>
                              <a:rPr kumimoji="1" lang="el-GR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Λ</m:t>
                            </m:r>
                          </m:e>
                        </m:d>
                        <m:sSubSup>
                          <m:sSubSup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𝐸</m:t>
                            </m:r>
                          </m:sub>
                          <m:sup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𝐴𝑀𝑃𝐴</m:t>
                            </m:r>
                          </m:sup>
                        </m:sSubSup>
                        <m:d>
                          <m:d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d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𝑡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−</m:t>
                            </m:r>
                            <m:sSubSup>
                              <m:sSubSupPr>
                                <m:ctrlP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</m:ctrlPr>
                              </m:sSubSupPr>
                              <m:e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𝑡</m:t>
                                </m:r>
                              </m:e>
                              <m:sub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𝑙</m:t>
                                </m:r>
                              </m:sub>
                              <m:sup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𝐸</m:t>
                                </m:r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,</m:t>
                                </m:r>
                                <m:r>
                                  <a:rPr kumimoji="1" lang="en-US" altLang="zh-CN" sz="2600" b="0" i="1" smtClean="0">
                                    <a:latin typeface="Cambria Math" panose="02040503050406030204" pitchFamily="18" charset="0"/>
                                    <a:cs typeface="Arial" panose="020B0604020202020204" pitchFamily="34" charset="0"/>
                                  </a:rPr>
                                  <m:t>𝑘</m:t>
                                </m:r>
                              </m:sup>
                            </m:sSubSup>
                          </m:e>
                        </m:d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+</m:t>
                        </m:r>
                        <m:r>
                          <m:rPr>
                            <m:sty m:val="p"/>
                          </m:rPr>
                          <a:rPr kumimoji="1" lang="el-GR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Λ</m:t>
                        </m:r>
                        <m:sSubSup>
                          <m:sSubSupPr>
                            <m:ctrlPr>
                              <a:rPr kumimoji="1" lang="el-GR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𝐺</m:t>
                            </m:r>
                          </m:e>
                          <m:sub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𝐸</m:t>
                            </m:r>
                          </m:sub>
                          <m:sup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𝑁𝑀𝐷𝐴</m:t>
                            </m:r>
                          </m:sup>
                        </m:sSubSup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(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sSubSup>
                          <m:sSubSupPr>
                            <m:ctrlP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𝑡</m:t>
                            </m:r>
                          </m:e>
                          <m:sub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𝑙</m:t>
                            </m:r>
                          </m:sub>
                          <m:sup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𝐸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,</m:t>
                            </m:r>
                            <m:r>
                              <a:rPr kumimoji="1" lang="en-US" altLang="zh-CN" sz="26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𝑘</m:t>
                            </m:r>
                          </m:sup>
                        </m:sSubSup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)</m:t>
                        </m:r>
                        <m:r>
                          <a:rPr kumimoji="1" lang="en-US" altLang="zh-CN" sz="2600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]]</m:t>
                        </m:r>
                      </m:e>
                    </m:nary>
                  </m:oMath>
                </a14:m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  <a:sym typeface="Wingdings" pitchFamily="2" charset="2"/>
                  </a:rPr>
                  <a:t>  </a:t>
                </a:r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>
          <p:sp>
            <p:nvSpPr>
              <p:cNvPr id="9" name="内容占位符 2">
                <a:extLst>
                  <a:ext uri="{FF2B5EF4-FFF2-40B4-BE49-F238E27FC236}">
                    <a16:creationId xmlns:a16="http://schemas.microsoft.com/office/drawing/2014/main" id="{C5E3147F-80A8-B34E-B858-C46D486DAF13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69338" y="1488141"/>
                <a:ext cx="11897156" cy="2814918"/>
              </a:xfrm>
              <a:prstGeom prst="rect">
                <a:avLst/>
              </a:prstGeom>
              <a:blipFill>
                <a:blip r:embed="rId2"/>
                <a:stretch>
                  <a:fillRect l="-853" t="-3587" b="-219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图片 2">
            <a:extLst>
              <a:ext uri="{FF2B5EF4-FFF2-40B4-BE49-F238E27FC236}">
                <a16:creationId xmlns:a16="http://schemas.microsoft.com/office/drawing/2014/main" id="{51E92D92-8835-7A43-BFF9-81C608D9458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79650" y="4041775"/>
            <a:ext cx="7632700" cy="2768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5404420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Sparse, high gain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E3147F-80A8-B34E-B858-C46D486DAF13}"/>
              </a:ext>
            </a:extLst>
          </p:cNvPr>
          <p:cNvSpPr txBox="1">
            <a:spLocks/>
          </p:cNvSpPr>
          <p:nvPr/>
        </p:nvSpPr>
        <p:spPr>
          <a:xfrm>
            <a:off x="-134471" y="1506070"/>
            <a:ext cx="12460941" cy="281491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what</a:t>
            </a:r>
            <a:r>
              <a:rPr kumimoji="1" lang="zh-CN" altLang="en-US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are the mechanisms that stabilize the network?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A: a significant increase in the level of intrinsically generated fluctuations</a:t>
            </a:r>
          </a:p>
          <a:p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what are the characteristics of the “operating point” or “operating state” of this model cortical network?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A: “high-gain”, just below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bistability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; large intrinsically generated fluctuations; large conductance; very asynchronous</a:t>
            </a: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FEECEA66-2BA5-0045-944A-15C1D3CDA62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870573" y="4320988"/>
            <a:ext cx="6452722" cy="24843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75508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0" y="365125"/>
            <a:ext cx="12192000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Model</a:t>
            </a:r>
            <a:r>
              <a:rPr kumimoji="1"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of larger cortical patch, with long-range connections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E3147F-80A8-B34E-B858-C46D486DAF13}"/>
              </a:ext>
            </a:extLst>
          </p:cNvPr>
          <p:cNvSpPr txBox="1">
            <a:spLocks/>
          </p:cNvSpPr>
          <p:nvPr/>
        </p:nvSpPr>
        <p:spPr>
          <a:xfrm>
            <a:off x="331693" y="2231231"/>
            <a:ext cx="4545107" cy="365227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enlarged model is sufficiently rich to exhibit spontaneous background patterns and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preattentive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illusory motion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Long-range connections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Slow NMDA-type conductance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006EE662-229E-234C-BA5A-E9F9E13D0F2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701986" y="1812867"/>
            <a:ext cx="7324167" cy="44890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91523410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9738-D1A4-7F4D-B3DE-B86A69CED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707264" y="1016854"/>
            <a:ext cx="10777472" cy="2387600"/>
          </a:xfrm>
        </p:spPr>
        <p:txBody>
          <a:bodyPr>
            <a:normAutofit/>
          </a:bodyPr>
          <a:lstStyle/>
          <a:p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The Stabilized </a:t>
            </a:r>
            <a:r>
              <a:rPr kumimoji="1" lang="en-US" altLang="zh-CN" sz="4000" dirty="0" err="1">
                <a:latin typeface="Arial" panose="020B0604020202020204" pitchFamily="34" charset="0"/>
                <a:cs typeface="Arial" panose="020B0604020202020204" pitchFamily="34" charset="0"/>
              </a:rPr>
              <a:t>Supralinear</a:t>
            </a:r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 Network: A Unifying Circuit Motif Underlying Multi-Input Integration in Sensory cortex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8A22A9-3D61-7546-80C3-B1FEA8AE5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439" y="3602038"/>
            <a:ext cx="10451123" cy="1655762"/>
          </a:xfrm>
        </p:spPr>
        <p:txBody>
          <a:bodyPr>
            <a:normAutofit/>
          </a:bodyPr>
          <a:lstStyle/>
          <a:p>
            <a:endParaRPr kumimoji="1" lang="en-US" altLang="zh-CN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Daniel B. Rubin, Stephen D. Van </a:t>
            </a:r>
            <a:r>
              <a:rPr kumimoji="1" lang="en-US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Hooser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, Kenneth D. Miller</a:t>
            </a:r>
            <a:endParaRPr kumimoji="1"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90831088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Overview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0DF70C-FBC1-3842-A1FB-66BDAD7F2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80147" y="1825625"/>
            <a:ext cx="11631706" cy="4324163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Across multiple cortical areas, integration is characterized by two neuronal response properties: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surround suppression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,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normalization</a:t>
            </a:r>
          </a:p>
          <a:p>
            <a:endParaRPr kumimoji="1" lang="en-US" altLang="zh-CN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 wealth of integrative properties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emerge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robustly from four cortical circuit properties:</a:t>
            </a:r>
          </a:p>
          <a:p>
            <a:pPr lvl="1"/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Supralinear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neuronal input/output functions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Sufficiently strong recurrent excitation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Feedback inhibition</a:t>
            </a:r>
          </a:p>
          <a:p>
            <a:pPr lvl="1"/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Simple spatial properties of intracortical connections</a:t>
            </a:r>
          </a:p>
          <a:p>
            <a:pPr lvl="1"/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16534033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Model details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0B0DF70C-FBC1-3842-A1FB-66BDAD7F2DB5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80147" y="1825625"/>
                <a:ext cx="11631706" cy="4736540"/>
              </a:xfrm>
            </p:spPr>
            <p:txBody>
              <a:bodyPr/>
              <a:lstStyle/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Input: linear sum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𝑐h</m:t>
                      </m:r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𝐸𝐸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kumimoji="1" lang="en-US" altLang="zh-CN" b="0" i="1" smtClean="0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𝐸𝐼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′)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))</m:t>
                          </m:r>
                        </m:e>
                      </m:nary>
                    </m:oMath>
                  </m:oMathPara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kumimoji="1" lang="en-US" altLang="zh-CN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𝑐h</m:t>
                      </m:r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nary>
                        <m:naryPr>
                          <m:chr m:val="∑"/>
                          <m:supHide m:val="on"/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′</m:t>
                          </m:r>
                        </m:sub>
                        <m:sup/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sSup>
                                <m:sSup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  <m:d>
                            <m:d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dPr>
                            <m:e>
                              <m:sSup>
                                <m:sSupPr>
                                  <m:ctrlP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sSupPr>
                                <m:e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𝑥</m:t>
                                  </m:r>
                                </m:e>
                                <m:sup>
                                  <m:r>
                                    <a:rPr kumimoji="1" lang="en-US" altLang="zh-CN" i="1"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  <m:t>′</m:t>
                                  </m:r>
                                </m:sup>
                              </m:sSup>
                            </m:e>
                          </m:d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+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𝑊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′)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sSup>
                            <m:sSup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p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′</m:t>
                              </m:r>
                            </m:sup>
                          </m:sSup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))</m:t>
                          </m:r>
                        </m:e>
                      </m:nary>
                    </m:oMath>
                  </m:oMathPara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/>
                <a:r>
                  <a:rPr kumimoji="1" lang="en-US" altLang="zh-CN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Steady state firing rate: power law input/output function</a:t>
                </a:r>
              </a:p>
              <a:p>
                <a:pPr marL="0" lv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𝑆𝑆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kumimoji="1" lang="en-US" altLang="zh-C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𝑘</m:t>
                      </m:r>
                      <m:d>
                        <m:dPr>
                          <m:ctrlP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zh-CN" b="0" i="1" smtClean="0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𝐼</m:t>
                                      </m:r>
                                    </m:e>
                                    <m:sub>
                                      <m: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𝐸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kumimoji="1" lang="en-US" altLang="zh-CN" b="0" i="1" smtClean="0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sub>
                          </m:sSub>
                        </m:e>
                      </m:d>
                      <m:r>
                        <a:rPr kumimoji="1" lang="en-US" altLang="zh-CN" b="0" i="1" baseline="30000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𝑛</m:t>
                      </m:r>
                      <m:r>
                        <a:rPr kumimoji="1" lang="en-US" altLang="zh-CN" b="0" i="1" smtClean="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, </m:t>
                      </m:r>
                      <m:sSubSup>
                        <m:sSubSupPr>
                          <m:ctrlP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sub>
                        <m:sup>
                          <m: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𝑆𝑆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r>
                        <a:rPr kumimoji="1" lang="en-US" altLang="zh-CN" i="1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𝑘</m:t>
                      </m:r>
                      <m:d>
                        <m:dPr>
                          <m:ctrlPr>
                            <a:rPr kumimoji="1" lang="en-US" altLang="zh-CN" i="1">
                              <a:solidFill>
                                <a:prstClr val="black"/>
                              </a:solidFill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>
                            <m:sSubPr>
                              <m:ctrlPr>
                                <a:rPr kumimoji="1" lang="en-US" altLang="zh-C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d>
                                <m:dPr>
                                  <m:begChr m:val="["/>
                                  <m:endChr m:val="]"/>
                                  <m:ctrlPr>
                                    <a:rPr kumimoji="1" lang="en-US" altLang="zh-CN" i="1">
                                      <a:solidFill>
                                        <a:prstClr val="black"/>
                                      </a:solidFill>
                                      <a:latin typeface="Cambria Math" panose="02040503050406030204" pitchFamily="18" charset="0"/>
                                      <a:cs typeface="Arial" panose="020B0604020202020204" pitchFamily="34" charset="0"/>
                                    </a:rPr>
                                  </m:ctrlPr>
                                </m:dPr>
                                <m:e>
                                  <m:sSub>
                                    <m:sSubPr>
                                      <m:ctrlPr>
                                        <a:rPr kumimoji="1" lang="en-US" altLang="zh-C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sSubPr>
                                    <m:e>
                                      <m:r>
                                        <a:rPr kumimoji="1" lang="en-US" altLang="zh-C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𝐼</m:t>
                                      </m:r>
                                    </m:e>
                                    <m:sub>
                                      <m:r>
                                        <a:rPr kumimoji="1" lang="en-US" altLang="zh-CN" b="0" i="1" smtClean="0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𝐼</m:t>
                                      </m:r>
                                    </m:sub>
                                  </m:sSub>
                                  <m:d>
                                    <m:dPr>
                                      <m:ctrlPr>
                                        <a:rPr kumimoji="1" lang="en-US" altLang="zh-C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</m:ctrlPr>
                                    </m:dPr>
                                    <m:e>
                                      <m:r>
                                        <a:rPr kumimoji="1" lang="en-US" altLang="zh-CN" i="1">
                                          <a:solidFill>
                                            <a:prstClr val="black"/>
                                          </a:solidFill>
                                          <a:latin typeface="Cambria Math" panose="02040503050406030204" pitchFamily="18" charset="0"/>
                                          <a:cs typeface="Arial" panose="020B0604020202020204" pitchFamily="34" charset="0"/>
                                        </a:rPr>
                                        <m:t>𝑥</m:t>
                                      </m:r>
                                    </m:e>
                                  </m:d>
                                </m:e>
                              </m:d>
                            </m:e>
                            <m:sub>
                              <m:r>
                                <a:rPr kumimoji="1" lang="en-US" altLang="zh-CN" i="1">
                                  <a:solidFill>
                                    <a:prstClr val="black"/>
                                  </a:solidFill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+</m:t>
                              </m:r>
                            </m:sub>
                          </m:sSub>
                        </m:e>
                      </m:d>
                      <m:r>
                        <a:rPr kumimoji="1" lang="en-US" altLang="zh-CN" i="1" baseline="30000">
                          <a:solidFill>
                            <a:prstClr val="black"/>
                          </a:solidFill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𝑛</m:t>
                      </m:r>
                    </m:oMath>
                  </m:oMathPara>
                </a14:m>
                <a:endParaRPr kumimoji="1" lang="en-US" altLang="zh-CN" dirty="0">
                  <a:solidFill>
                    <a:prstClr val="black"/>
                  </a:solidFill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lvl="0"/>
                <a:r>
                  <a:rPr kumimoji="1" lang="en-US" altLang="zh-CN" dirty="0">
                    <a:solidFill>
                      <a:prstClr val="black"/>
                    </a:solidFill>
                    <a:latin typeface="Arial" panose="020B0604020202020204" pitchFamily="34" charset="0"/>
                    <a:cs typeface="Arial" panose="020B0604020202020204" pitchFamily="34" charset="0"/>
                  </a:rPr>
                  <a:t>First-order dynamics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>
                        <m:sSub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𝜏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</m:sSub>
                      <m:f>
                        <m:f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𝑑𝑡</m:t>
                          </m:r>
                        </m:den>
                      </m:f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</m:sSub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𝑆𝑆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,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𝜏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sub>
                      </m:sSub>
                      <m:f>
                        <m:f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</m:t>
                          </m:r>
                          <m:sSub>
                            <m:sSubPr>
                              <m:ctrlP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i="1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𝑟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𝐼</m:t>
                              </m:r>
                            </m:sub>
                          </m:sSub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)</m:t>
                          </m:r>
                        </m:num>
                        <m:den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𝑑𝑡</m:t>
                          </m:r>
                        </m:den>
                      </m:f>
                      <m:r>
                        <a:rPr kumimoji="1" lang="en-US" altLang="zh-CN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</m:t>
                      </m:r>
                      <m:sSub>
                        <m:sSub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sub>
                      </m:sSub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  <m:r>
                        <a:rPr kumimoji="1" lang="en-US" altLang="zh-CN" i="1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+</m:t>
                      </m:r>
                      <m:sSubSup>
                        <m:sSubSup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𝑟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𝐼</m:t>
                          </m:r>
                        </m:sub>
                        <m:sup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𝑆𝑆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i="1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𝑥</m:t>
                          </m:r>
                        </m:e>
                      </m:d>
                    </m:oMath>
                  </m:oMathPara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3" name="内容占位符 2">
                <a:extLst>
                  <a:ext uri="{FF2B5EF4-FFF2-40B4-BE49-F238E27FC236}">
                    <a16:creationId xmlns:a16="http://schemas.microsoft.com/office/drawing/2014/main" id="{0B0DF70C-FBC1-3842-A1FB-66BDAD7F2DB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80147" y="1825625"/>
                <a:ext cx="11631706" cy="4736540"/>
              </a:xfrm>
              <a:blipFill>
                <a:blip r:embed="rId2"/>
                <a:stretch>
                  <a:fillRect l="-872" t="-25469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997397305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Normalization in a 1D ring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FE50D6C0-D0AC-9947-A5A5-611ADCDE35D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42909" y="1548217"/>
            <a:ext cx="4144623" cy="2209910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5880261F-7E10-6F41-AFFD-B88BB8D178E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2909" y="4429613"/>
            <a:ext cx="2461107" cy="2052544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D6280D38-3FEF-2D43-A83A-5EE7D0BBC72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634373" y="3161084"/>
            <a:ext cx="4613790" cy="298592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31ADB199-9CE1-A441-AE52-1DACF367854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342926" y="2703412"/>
            <a:ext cx="2648447" cy="4017644"/>
          </a:xfrm>
          <a:prstGeom prst="rect">
            <a:avLst/>
          </a:prstGeom>
        </p:spPr>
      </p:pic>
      <p:sp>
        <p:nvSpPr>
          <p:cNvPr id="7" name="矩形 6">
            <a:extLst>
              <a:ext uri="{FF2B5EF4-FFF2-40B4-BE49-F238E27FC236}">
                <a16:creationId xmlns:a16="http://schemas.microsoft.com/office/drawing/2014/main" id="{67AFCB48-E41D-3B43-BB69-83E411DF0F8F}"/>
              </a:ext>
            </a:extLst>
          </p:cNvPr>
          <p:cNvSpPr/>
          <p:nvPr/>
        </p:nvSpPr>
        <p:spPr>
          <a:xfrm>
            <a:off x="542909" y="6257365"/>
            <a:ext cx="295291" cy="376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44E32156-D3BF-5B43-9A16-08F03D306D3B}"/>
              </a:ext>
            </a:extLst>
          </p:cNvPr>
          <p:cNvSpPr/>
          <p:nvPr/>
        </p:nvSpPr>
        <p:spPr>
          <a:xfrm>
            <a:off x="4729136" y="6069105"/>
            <a:ext cx="295291" cy="376517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8CBFAD47-E577-244D-90F8-3AFDD5FBD9EF}"/>
              </a:ext>
            </a:extLst>
          </p:cNvPr>
          <p:cNvSpPr txBox="1"/>
          <p:nvPr/>
        </p:nvSpPr>
        <p:spPr>
          <a:xfrm>
            <a:off x="788786" y="3758127"/>
            <a:ext cx="3845587" cy="95410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Power-law input/output function</a:t>
            </a:r>
            <a:endParaRPr kumimoji="1"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9F6D4E4A-6E65-C94A-B0EE-7755A623DCEB}"/>
              </a:ext>
            </a:extLst>
          </p:cNvPr>
          <p:cNvSpPr txBox="1"/>
          <p:nvPr/>
        </p:nvSpPr>
        <p:spPr>
          <a:xfrm>
            <a:off x="4687532" y="1712893"/>
            <a:ext cx="7106435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With increasing strength of single grating stimulus: dominantly externally driven -&gt; dominantly network-driven</a:t>
            </a:r>
          </a:p>
        </p:txBody>
      </p:sp>
    </p:spTree>
    <p:extLst>
      <p:ext uri="{BB962C8B-B14F-4D97-AF65-F5344CB8AC3E}">
        <p14:creationId xmlns:p14="http://schemas.microsoft.com/office/powerpoint/2010/main" val="39602932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177" y="365125"/>
            <a:ext cx="9233647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Spatial contextual interactions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E1022CF-F683-A24A-8532-81D6B059EAB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74855" y="1716147"/>
            <a:ext cx="3924674" cy="2734568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45F5D867-CC13-FD40-854E-742D5A67E24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7525" y="4974583"/>
            <a:ext cx="5439335" cy="1483455"/>
          </a:xfrm>
          <a:prstGeom prst="rect">
            <a:avLst/>
          </a:prstGeom>
        </p:spPr>
      </p:pic>
      <p:pic>
        <p:nvPicPr>
          <p:cNvPr id="5" name="图片 4">
            <a:extLst>
              <a:ext uri="{FF2B5EF4-FFF2-40B4-BE49-F238E27FC236}">
                <a16:creationId xmlns:a16="http://schemas.microsoft.com/office/drawing/2014/main" id="{8CB1740E-B4C2-2448-84C3-C005F0F22F0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785123" y="1630721"/>
            <a:ext cx="6173795" cy="505780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1845514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177" y="365125"/>
            <a:ext cx="9233647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A large-scale, probabilistically connected, 2D model of V1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AF6653-1967-5F47-90E6-F07334293EF2}"/>
              </a:ext>
            </a:extLst>
          </p:cNvPr>
          <p:cNvSpPr txBox="1"/>
          <p:nvPr/>
        </p:nvSpPr>
        <p:spPr>
          <a:xfrm>
            <a:off x="7819373" y="1685611"/>
            <a:ext cx="4372627" cy="526297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B: input shifts from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externally-driven to network driven</a:t>
            </a: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C: network input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increasingly inhibition-dominated</a:t>
            </a: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D: response summation switches from </a:t>
            </a:r>
            <a:r>
              <a:rPr kumimoji="1" lang="en-US" altLang="zh-CN" sz="2800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supralinear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to sublinear</a:t>
            </a: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E,F: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surround suppression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and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periodicity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in length-tuning curves develop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A425EF0E-6CFE-DC47-B1F9-F5D951318B61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4820" y="1922828"/>
            <a:ext cx="7236905" cy="4507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5539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Introduction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DBC88339-F14F-D54B-BFD4-C89FD5B47072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63483" y="1690687"/>
                <a:ext cx="11065033" cy="503284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zh-CN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Why V1?</a:t>
                </a:r>
              </a:p>
              <a:p>
                <a:pPr lvl="1"/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One of the best (experimentally) studied parts of the brain</a:t>
                </a:r>
              </a:p>
              <a:p>
                <a:pPr lvl="1"/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The first simple, yet nontrivial, neuronal computations take place</a:t>
                </a:r>
              </a:p>
              <a:p>
                <a:pPr lvl="1"/>
                <a:endParaRPr kumimoji="1" lang="en-US" altLang="zh-CN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kumimoji="1" lang="en-US" altLang="zh-CN" sz="3200" dirty="0">
                    <a:latin typeface="Arial" panose="020B0604020202020204" pitchFamily="34" charset="0"/>
                    <a:cs typeface="Arial" panose="020B0604020202020204" pitchFamily="34" charset="0"/>
                  </a:rPr>
                  <a:t>Objectives</a:t>
                </a:r>
              </a:p>
              <a:p>
                <a:pPr lvl="1"/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Mathematical abstraction </a:t>
                </a:r>
                <a14:m>
                  <m:oMath xmlns:m="http://schemas.openxmlformats.org/officeDocument/2006/math">
                    <m:r>
                      <a:rPr kumimoji="1" lang="en-US" altLang="zh-CN" sz="280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  <a:cs typeface="Arial" panose="020B0604020202020204" pitchFamily="34" charset="0"/>
                      </a:rPr>
                      <m:t>↔</m:t>
                    </m:r>
                  </m:oMath>
                </a14:m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 physiological detail</a:t>
                </a:r>
              </a:p>
              <a:p>
                <a:pPr lvl="1"/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Capture groups of experimentally observed phenomena in a single theoretical model of cortical circuitry</a:t>
                </a:r>
              </a:p>
              <a:p>
                <a:pPr lvl="1"/>
                <a:r>
                  <a:rPr kumimoji="1" lang="en-US" altLang="zh-CN" sz="2800" dirty="0">
                    <a:latin typeface="Arial" panose="020B0604020202020204" pitchFamily="34" charset="0"/>
                    <a:cs typeface="Arial" panose="020B0604020202020204" pitchFamily="34" charset="0"/>
                  </a:rPr>
                  <a:t>Identify the physiological mechanisms underlying the model dynamics</a:t>
                </a:r>
              </a:p>
              <a:p>
                <a:pPr lvl="1"/>
                <a:endParaRPr kumimoji="1" lang="en-US" altLang="zh-CN" sz="28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4" name="内容占位符 2">
                <a:extLst>
                  <a:ext uri="{FF2B5EF4-FFF2-40B4-BE49-F238E27FC236}">
                    <a16:creationId xmlns:a16="http://schemas.microsoft.com/office/drawing/2014/main" id="{DBC88339-F14F-D54B-BFD4-C89FD5B47072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63483" y="1690687"/>
                <a:ext cx="11065033" cy="5032842"/>
              </a:xfrm>
              <a:prstGeom prst="rect">
                <a:avLst/>
              </a:prstGeom>
              <a:blipFill>
                <a:blip r:embed="rId2"/>
                <a:stretch>
                  <a:fillRect l="-1145" t="-2519" r="-573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04618718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177" y="365125"/>
            <a:ext cx="9233647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A large-scale, probabilistically connected, 2D model of V1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F9AF6653-1967-5F47-90E6-F07334293EF2}"/>
              </a:ext>
            </a:extLst>
          </p:cNvPr>
          <p:cNvSpPr txBox="1"/>
          <p:nvPr/>
        </p:nvSpPr>
        <p:spPr>
          <a:xfrm>
            <a:off x="0" y="5028853"/>
            <a:ext cx="12191999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G: summation fields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shrink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 H: for weak center input strength,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surround suppression weakens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, and for smaller surrounds, can switch to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surround facilitation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 I: the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periodicity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in both length- and position-tuning curves is statistically significant  J: preferred CM SF </a:t>
            </a:r>
            <a:r>
              <a:rPr kumimoji="1" lang="en-US" altLang="zh-CN" sz="2800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increases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with stimulus strength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CFE583A6-6D60-1E45-B525-F1208843D7A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3180" y="1622308"/>
            <a:ext cx="10725638" cy="34749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1156172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79177" y="365125"/>
            <a:ext cx="9233647" cy="1325563"/>
          </a:xfrm>
        </p:spPr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Discussion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7" name="内容占位符 2">
            <a:extLst>
              <a:ext uri="{FF2B5EF4-FFF2-40B4-BE49-F238E27FC236}">
                <a16:creationId xmlns:a16="http://schemas.microsoft.com/office/drawing/2014/main" id="{D5CBC59A-3235-C44C-AD42-3241C2BA5621}"/>
              </a:ext>
            </a:extLst>
          </p:cNvPr>
          <p:cNvSpPr txBox="1">
            <a:spLocks/>
          </p:cNvSpPr>
          <p:nvPr/>
        </p:nvSpPr>
        <p:spPr>
          <a:xfrm>
            <a:off x="741485" y="1690688"/>
            <a:ext cx="10709031" cy="43335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The model depends on very few assumptions, most importantly a </a:t>
            </a:r>
            <a:r>
              <a:rPr kumimoji="1" lang="en-US" altLang="zh-CN" dirty="0" err="1">
                <a:latin typeface="Arial" panose="020B0604020202020204" pitchFamily="34" charset="0"/>
                <a:cs typeface="Arial" panose="020B0604020202020204" pitchFamily="34" charset="0"/>
              </a:rPr>
              <a:t>suparlinear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I/O function for single neurons and sufficiently strong recurrent excitation and feedback inhibition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Experimental predictions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Extension to other cortical properties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Inhibition stabilized network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3803366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EBB9738-D1A4-7F4D-B3DE-B86A69CEDA7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249116" y="1016854"/>
            <a:ext cx="11693769" cy="2387600"/>
          </a:xfrm>
        </p:spPr>
        <p:txBody>
          <a:bodyPr>
            <a:normAutofit/>
          </a:bodyPr>
          <a:lstStyle/>
          <a:p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The</a:t>
            </a:r>
            <a:r>
              <a:rPr kumimoji="1"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Evolution of Large-scale modeling of Monkey Primary Visual Cortex, V1: Steps Towards Understanding Cortical Function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6C8A22A9-3D61-7546-80C3-B1FEA8AE5E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70439" y="3602038"/>
            <a:ext cx="10451123" cy="1655762"/>
          </a:xfrm>
        </p:spPr>
        <p:txBody>
          <a:bodyPr>
            <a:normAutofit/>
          </a:bodyPr>
          <a:lstStyle/>
          <a:p>
            <a:endParaRPr kumimoji="1" lang="en-US" altLang="zh-CN" sz="28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Lai Sang Young, Louis Tao, Michael Shelley, Robert Shapley, </a:t>
            </a:r>
            <a:r>
              <a:rPr kumimoji="1" lang="en-US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Aaditya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2800" dirty="0" err="1">
                <a:latin typeface="Arial" panose="020B0604020202020204" pitchFamily="34" charset="0"/>
                <a:cs typeface="Arial" panose="020B0604020202020204" pitchFamily="34" charset="0"/>
              </a:rPr>
              <a:t>Rangan</a:t>
            </a:r>
            <a:r>
              <a:rPr kumimoji="1" lang="en-US" altLang="zh-CN" sz="2800" dirty="0">
                <a:latin typeface="Arial" panose="020B0604020202020204" pitchFamily="34" charset="0"/>
                <a:cs typeface="Arial" panose="020B0604020202020204" pitchFamily="34" charset="0"/>
              </a:rPr>
              <a:t>, and David W. McLaughlin</a:t>
            </a:r>
            <a:endParaRPr kumimoji="1" lang="zh-CN" altLang="en-US" sz="28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4234956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General model architecture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B0DF70C-FBC1-3842-A1FB-66BDAD7F2DB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600200" y="1825625"/>
            <a:ext cx="8991600" cy="2570529"/>
          </a:xfrm>
        </p:spPr>
        <p:txBody>
          <a:bodyPr/>
          <a:lstStyle/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Large-scale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recurrent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networks of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spiking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neurons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Conductance based with high network </a:t>
            </a:r>
            <a:r>
              <a:rPr kumimoji="1" lang="en-US" altLang="zh-CN" b="1" dirty="0" err="1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conductances</a:t>
            </a:r>
            <a:endParaRPr kumimoji="1" lang="en-US" altLang="zh-CN" b="1" dirty="0">
              <a:solidFill>
                <a:srgbClr val="FF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Strong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synaptic connectivity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Strong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nonlinear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 dynamics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Complicated high-order neuronal </a:t>
            </a:r>
            <a:r>
              <a:rPr kumimoji="1" lang="en-US" altLang="zh-CN" b="1" dirty="0">
                <a:solidFill>
                  <a:srgbClr val="FF0000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interactions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内容占位符 2">
            <a:extLst>
              <a:ext uri="{FF2B5EF4-FFF2-40B4-BE49-F238E27FC236}">
                <a16:creationId xmlns:a16="http://schemas.microsoft.com/office/drawing/2014/main" id="{DBC88339-F14F-D54B-BFD4-C89FD5B47072}"/>
              </a:ext>
            </a:extLst>
          </p:cNvPr>
          <p:cNvSpPr txBox="1">
            <a:spLocks/>
          </p:cNvSpPr>
          <p:nvPr/>
        </p:nvSpPr>
        <p:spPr>
          <a:xfrm>
            <a:off x="263769" y="4668471"/>
            <a:ext cx="11664462" cy="1890591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Using experimental anatomical and physiological data to guide the design of models</a:t>
            </a: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Using one network, with a fixed architecture and one set of parameters, to model many experiments</a:t>
            </a: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323309841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General model architecture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23B67E9B-7723-2749-862F-AD759FE91B6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705" t="5324" r="27046" b="66154"/>
          <a:stretch/>
        </p:blipFill>
        <p:spPr>
          <a:xfrm>
            <a:off x="5873262" y="1690688"/>
            <a:ext cx="6318738" cy="4159004"/>
          </a:xfrm>
          <a:prstGeom prst="rect">
            <a:avLst/>
          </a:prstGeom>
        </p:spPr>
      </p:pic>
      <p:pic>
        <p:nvPicPr>
          <p:cNvPr id="9" name="图片 8">
            <a:extLst>
              <a:ext uri="{FF2B5EF4-FFF2-40B4-BE49-F238E27FC236}">
                <a16:creationId xmlns:a16="http://schemas.microsoft.com/office/drawing/2014/main" id="{106D214D-412A-404A-B108-CEDF5D577D2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4781" y="2195390"/>
            <a:ext cx="5041900" cy="3149600"/>
          </a:xfrm>
          <a:prstGeom prst="rect">
            <a:avLst/>
          </a:prstGeom>
        </p:spPr>
      </p:pic>
      <p:sp>
        <p:nvSpPr>
          <p:cNvPr id="10" name="平行四边形 9">
            <a:extLst>
              <a:ext uri="{FF2B5EF4-FFF2-40B4-BE49-F238E27FC236}">
                <a16:creationId xmlns:a16="http://schemas.microsoft.com/office/drawing/2014/main" id="{B2A596AC-8426-FF4E-A2A2-FE58B8C3AA6B}"/>
              </a:ext>
            </a:extLst>
          </p:cNvPr>
          <p:cNvSpPr/>
          <p:nvPr/>
        </p:nvSpPr>
        <p:spPr>
          <a:xfrm>
            <a:off x="7948247" y="1922828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  <p:sp>
        <p:nvSpPr>
          <p:cNvPr id="11" name="平行四边形 10">
            <a:extLst>
              <a:ext uri="{FF2B5EF4-FFF2-40B4-BE49-F238E27FC236}">
                <a16:creationId xmlns:a16="http://schemas.microsoft.com/office/drawing/2014/main" id="{543FA0A7-0C76-ED49-AB8C-72DA01701D30}"/>
              </a:ext>
            </a:extLst>
          </p:cNvPr>
          <p:cNvSpPr/>
          <p:nvPr/>
        </p:nvSpPr>
        <p:spPr>
          <a:xfrm>
            <a:off x="9577755" y="1443586"/>
            <a:ext cx="668215" cy="545123"/>
          </a:xfrm>
          <a:prstGeom prst="parallelogram">
            <a:avLst/>
          </a:prstGeom>
          <a:solidFill>
            <a:schemeClr val="bg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9536140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LGN</a:t>
            </a:r>
            <a:r>
              <a:rPr kumimoji="1"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neuron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D981DCCF-EEE1-2E44-82C7-9E96856328FB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3226" b="48874"/>
          <a:stretch/>
        </p:blipFill>
        <p:spPr>
          <a:xfrm>
            <a:off x="4251571" y="1846383"/>
            <a:ext cx="7416800" cy="1776047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2" name="内容占位符 2">
                <a:extLst>
                  <a:ext uri="{FF2B5EF4-FFF2-40B4-BE49-F238E27FC236}">
                    <a16:creationId xmlns:a16="http://schemas.microsoft.com/office/drawing/2014/main" id="{0D5AB60C-AFFD-0E44-ABA4-2086A4FFAC6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193430" y="1846383"/>
                <a:ext cx="12150969" cy="479205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on center off surround /</a:t>
                </a: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 off center on surround</a:t>
                </a: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 receptive field</a:t>
                </a:r>
              </a:p>
              <a:p>
                <a:pPr marL="0" indent="0">
                  <a:buNone/>
                </a:pPr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Compute firing rate </a:t>
                </a: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  <a:sym typeface="Wingdings" pitchFamily="2" charset="2"/>
                  </a:rPr>
                  <a:t> Poisson generator</a:t>
                </a: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  <a:sym typeface="Wingdings" pitchFamily="2" charset="2"/>
                  </a:rPr>
                  <a:t>   </a:t>
                </a:r>
                <a14:m>
                  <m:oMath xmlns:m="http://schemas.openxmlformats.org/officeDocument/2006/math">
                    <m:sSubSup>
                      <m:sSubSupPr>
                        <m:ctrlPr>
                          <a:rPr kumimoji="1" lang="en-US" altLang="zh-CN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</m:ctrlPr>
                      </m:sSub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  <m:t>𝑅</m:t>
                        </m:r>
                      </m:e>
                      <m:sub>
                        <m:r>
                          <a:rPr kumimoji="1" lang="en-US" altLang="zh-CN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  <m:t>±</m:t>
                        </m:r>
                      </m:sub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  <m:t>𝑘</m:t>
                        </m:r>
                      </m:sup>
                    </m:sSubSup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  <m:t>𝑡</m:t>
                        </m:r>
                      </m:e>
                    </m:d>
                    <m:r>
                      <a:rPr kumimoji="1" lang="en-US" altLang="zh-CN" b="0" i="1" smtClean="0">
                        <a:latin typeface="Cambria Math" panose="02040503050406030204" pitchFamily="18" charset="0"/>
                        <a:cs typeface="Arial" panose="020B0604020202020204" pitchFamily="34" charset="0"/>
                        <a:sym typeface="Wingdings" pitchFamily="2" charset="2"/>
                      </a:rPr>
                      <m:t>=</m:t>
                    </m:r>
                    <m:d>
                      <m:dPr>
                        <m:begChr m:val="["/>
                        <m:endChr m:val="]"/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  <m:t>𝑅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  <m:t>𝐵</m:t>
                            </m:r>
                          </m:sub>
                        </m:s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  <a:sym typeface="Wingdings" pitchFamily="2" charset="2"/>
                          </a:rPr>
                          <m:t>±</m:t>
                        </m:r>
                        <m:nary>
                          <m:naryPr>
                            <m:chr m:val="∬"/>
                            <m:limLoc m:val="undOvr"/>
                            <m:subHide m:val="on"/>
                            <m:supHide m:val="on"/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</m:ctrlPr>
                          </m:naryPr>
                          <m:sub/>
                          <m:sup/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  <m:t>𝐺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𝑡</m:t>
                                </m:r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−</m:t>
                                </m:r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𝑠</m:t>
                                </m:r>
                              </m:e>
                            </m:d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  <a:sym typeface="Wingdings" pitchFamily="2" charset="2"/>
                              </a:rPr>
                              <m:t>𝐴</m:t>
                            </m:r>
                            <m:d>
                              <m:dPr>
                                <m:ctrlP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</m:ctrlPr>
                              </m:dPr>
                              <m:e>
                                <m:d>
                                  <m:dPr>
                                    <m:begChr m:val="|"/>
                                    <m:endChr m:val="|"/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</m:ctrlPr>
                                  </m:dPr>
                                  <m:e>
                                    <m:sSub>
                                      <m:sSubPr>
                                        <m:ctrlPr>
                                          <a:rPr kumimoji="1"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  <a:sym typeface="Wingdings" pitchFamily="2" charset="2"/>
                                          </a:rPr>
                                        </m:ctrlPr>
                                      </m:sSubPr>
                                      <m:e>
                                        <m:r>
                                          <a:rPr kumimoji="1"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  <a:sym typeface="Wingdings" pitchFamily="2" charset="2"/>
                                          </a:rPr>
                                          <m:t>𝑥</m:t>
                                        </m:r>
                                      </m:e>
                                      <m:sub>
                                        <m:r>
                                          <a:rPr kumimoji="1" lang="en-US" altLang="zh-CN" b="0" i="1" smtClean="0">
                                            <a:latin typeface="Cambria Math" panose="02040503050406030204" pitchFamily="18" charset="0"/>
                                            <a:ea typeface="Cambria Math" panose="02040503050406030204" pitchFamily="18" charset="0"/>
                                            <a:cs typeface="Arial" panose="020B0604020202020204" pitchFamily="34" charset="0"/>
                                            <a:sym typeface="Wingdings" pitchFamily="2" charset="2"/>
                                          </a:rPr>
                                          <m:t>𝑘</m:t>
                                        </m:r>
                                      </m:sub>
                                    </m:sSub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−</m:t>
                                    </m:r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𝑥</m:t>
                                    </m:r>
                                  </m:e>
                                </m:d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)</m:t>
                                </m:r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𝐼</m:t>
                                </m:r>
                                <m:d>
                                  <m:dPr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</m:ctrlPr>
                                  </m:dPr>
                                  <m:e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𝑥</m:t>
                                    </m:r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,</m:t>
                                    </m:r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𝑠</m:t>
                                    </m:r>
                                  </m:e>
                                </m:d>
                                <m:sSup>
                                  <m:sSupPr>
                                    <m:ctrlP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</m:ctrlPr>
                                  </m:sSupPr>
                                  <m:e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𝑑</m:t>
                                    </m:r>
                                  </m:e>
                                  <m:sup>
                                    <m:r>
                                      <a:rPr kumimoji="1" lang="en-US" altLang="zh-CN" b="0" i="1" smtClean="0">
                                        <a:latin typeface="Cambria Math" panose="02040503050406030204" pitchFamily="18" charset="0"/>
                                        <a:ea typeface="Cambria Math" panose="02040503050406030204" pitchFamily="18" charset="0"/>
                                        <a:cs typeface="Arial" panose="020B0604020202020204" pitchFamily="34" charset="0"/>
                                        <a:sym typeface="Wingdings" pitchFamily="2" charset="2"/>
                                      </a:rPr>
                                      <m:t>2</m:t>
                                    </m:r>
                                  </m:sup>
                                </m:sSup>
                                <m:r>
                                  <a:rPr kumimoji="1" lang="en-US" altLang="zh-CN" b="0" i="1" smtClean="0"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Arial" panose="020B0604020202020204" pitchFamily="34" charset="0"/>
                                    <a:sym typeface="Wingdings" pitchFamily="2" charset="2"/>
                                  </a:rPr>
                                  <m:t>𝑥𝑑𝑠</m:t>
                                </m:r>
                              </m:e>
                            </m:d>
                          </m:e>
                        </m:nary>
                      </m:e>
                    </m:d>
                    <m:r>
                      <a:rPr kumimoji="1" lang="en-US" altLang="zh-CN" b="0" i="1" baseline="30000" smtClean="0">
                        <a:latin typeface="Cambria Math" panose="02040503050406030204" pitchFamily="18" charset="0"/>
                        <a:cs typeface="Arial" panose="020B0604020202020204" pitchFamily="34" charset="0"/>
                        <a:sym typeface="Wingdings" pitchFamily="2" charset="2"/>
                      </a:rPr>
                      <m:t>+</m:t>
                    </m:r>
                  </m:oMath>
                </a14:m>
                <a:endParaRPr kumimoji="1" lang="en-US" altLang="zh-CN" baseline="30000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            background firing rate           visual stimuli</a:t>
                </a: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temporal kernel   spatial kernel, circularly-symmetric difference of Gaussian</a:t>
                </a:r>
              </a:p>
              <a:p>
                <a:pPr marL="0" indent="0">
                  <a:buNone/>
                </a:pPr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                       </a:t>
                </a: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2" name="内容占位符 2">
                <a:extLst>
                  <a:ext uri="{FF2B5EF4-FFF2-40B4-BE49-F238E27FC236}">
                    <a16:creationId xmlns:a16="http://schemas.microsoft.com/office/drawing/2014/main" id="{0D5AB60C-AFFD-0E44-ABA4-2086A4FFAC6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93430" y="1846383"/>
                <a:ext cx="12150969" cy="4792052"/>
              </a:xfrm>
              <a:prstGeom prst="rect">
                <a:avLst/>
              </a:prstGeom>
              <a:blipFill>
                <a:blip r:embed="rId3"/>
                <a:stretch>
                  <a:fillRect l="-939" t="-1847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  <p:cxnSp>
        <p:nvCxnSpPr>
          <p:cNvPr id="5" name="直线箭头连接符 4">
            <a:extLst>
              <a:ext uri="{FF2B5EF4-FFF2-40B4-BE49-F238E27FC236}">
                <a16:creationId xmlns:a16="http://schemas.microsoft.com/office/drawing/2014/main" id="{34352933-5C3C-894B-B437-89C8AE6687E6}"/>
              </a:ext>
            </a:extLst>
          </p:cNvPr>
          <p:cNvCxnSpPr>
            <a:cxnSpLocks/>
          </p:cNvCxnSpPr>
          <p:nvPr/>
        </p:nvCxnSpPr>
        <p:spPr>
          <a:xfrm flipH="1">
            <a:off x="2004646" y="4870938"/>
            <a:ext cx="175846" cy="312248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直线箭头连接符 12">
            <a:extLst>
              <a:ext uri="{FF2B5EF4-FFF2-40B4-BE49-F238E27FC236}">
                <a16:creationId xmlns:a16="http://schemas.microsoft.com/office/drawing/2014/main" id="{60DC3059-5380-DF44-AD99-3A48870FDC06}"/>
              </a:ext>
            </a:extLst>
          </p:cNvPr>
          <p:cNvCxnSpPr>
            <a:cxnSpLocks/>
          </p:cNvCxnSpPr>
          <p:nvPr/>
        </p:nvCxnSpPr>
        <p:spPr>
          <a:xfrm>
            <a:off x="6623539" y="4870938"/>
            <a:ext cx="252046" cy="2110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5" name="曲线连接符 14">
            <a:extLst>
              <a:ext uri="{FF2B5EF4-FFF2-40B4-BE49-F238E27FC236}">
                <a16:creationId xmlns:a16="http://schemas.microsoft.com/office/drawing/2014/main" id="{90FD53DC-8557-A745-B530-184EBE2F180E}"/>
              </a:ext>
            </a:extLst>
          </p:cNvPr>
          <p:cNvCxnSpPr/>
          <p:nvPr/>
        </p:nvCxnSpPr>
        <p:spPr>
          <a:xfrm rot="10800000" flipV="1">
            <a:off x="1776046" y="4870938"/>
            <a:ext cx="2110154" cy="720970"/>
          </a:xfrm>
          <a:prstGeom prst="curvedConnector3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线箭头连接符 16">
            <a:extLst>
              <a:ext uri="{FF2B5EF4-FFF2-40B4-BE49-F238E27FC236}">
                <a16:creationId xmlns:a16="http://schemas.microsoft.com/office/drawing/2014/main" id="{924BA2F9-23E5-F64C-B627-371D9BDA0761}"/>
              </a:ext>
            </a:extLst>
          </p:cNvPr>
          <p:cNvCxnSpPr/>
          <p:nvPr/>
        </p:nvCxnSpPr>
        <p:spPr>
          <a:xfrm>
            <a:off x="5134708" y="4870938"/>
            <a:ext cx="0" cy="668216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099985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V1</a:t>
            </a:r>
            <a:r>
              <a:rPr kumimoji="1" lang="zh-CN" altLang="en-US" sz="4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neuron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E3147F-80A8-B34E-B858-C46D486DAF13}"/>
              </a:ext>
            </a:extLst>
          </p:cNvPr>
          <p:cNvSpPr txBox="1">
            <a:spLocks/>
          </p:cNvSpPr>
          <p:nvPr/>
        </p:nvSpPr>
        <p:spPr>
          <a:xfrm>
            <a:off x="838200" y="1690688"/>
            <a:ext cx="4902689" cy="47920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Gabor receptive field</a:t>
            </a:r>
          </a:p>
          <a:p>
            <a:pPr marL="0" indent="0">
              <a:buNone/>
            </a:pP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>
              <a:buNone/>
            </a:pP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Pinwheel patterns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  <a:sym typeface="Wingdings" pitchFamily="2" charset="2"/>
            </a:endParaRP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 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708BB261-B4C3-0A4A-97A9-3CA30736616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912" y="2191449"/>
            <a:ext cx="5740889" cy="1895265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2F008F53-0CA2-3645-8295-C28CE0F7CB45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1704" t="7179" r="18349" b="75347"/>
          <a:stretch/>
        </p:blipFill>
        <p:spPr>
          <a:xfrm>
            <a:off x="539264" y="4993820"/>
            <a:ext cx="4818186" cy="170124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14" name="内容占位符 2">
                <a:extLst>
                  <a:ext uri="{FF2B5EF4-FFF2-40B4-BE49-F238E27FC236}">
                    <a16:creationId xmlns:a16="http://schemas.microsoft.com/office/drawing/2014/main" id="{FE5D48F8-2529-1D4B-AE46-9813461E7898}"/>
                  </a:ext>
                </a:extLst>
              </p:cNvPr>
              <p:cNvSpPr txBox="1">
                <a:spLocks/>
              </p:cNvSpPr>
              <p:nvPr/>
            </p:nvSpPr>
            <p:spPr>
              <a:xfrm>
                <a:off x="5503986" y="1704976"/>
                <a:ext cx="6688014" cy="4792052"/>
              </a:xfrm>
              <a:prstGeom prst="rect">
                <a:avLst/>
              </a:prstGeom>
            </p:spPr>
            <p:txBody>
              <a:bodyPr vert="horz" lIns="91440" tIns="45720" rIns="91440" bIns="45720" rtlCol="0">
                <a:normAutofit lnSpcReduction="10000"/>
              </a:bodyPr>
              <a:lstStyle>
                <a:lvl1pPr marL="228600" indent="-228600" algn="l" defTabSz="914400" rtl="0" eaLnBrk="1" latinLnBrk="0" hangingPunct="1">
                  <a:lnSpc>
                    <a:spcPct val="90000"/>
                  </a:lnSpc>
                  <a:spcBef>
                    <a:spcPts val="1000"/>
                  </a:spcBef>
                  <a:buFont typeface="Arial" panose="020B0604020202020204" pitchFamily="34" charset="0"/>
                  <a:buChar char="•"/>
                  <a:defRPr sz="2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1pPr>
                <a:lvl2pPr marL="685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4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2pPr>
                <a:lvl3pPr marL="1143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20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3pPr>
                <a:lvl4pPr marL="1600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4pPr>
                <a:lvl5pPr marL="20574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5pPr>
                <a:lvl6pPr marL="25146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6pPr>
                <a:lvl7pPr marL="29718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7pPr>
                <a:lvl8pPr marL="34290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8pPr>
                <a:lvl9pPr marL="3886200" indent="-228600" algn="l" defTabSz="914400" rtl="0" eaLnBrk="1" latinLnBrk="0" hangingPunct="1">
                  <a:lnSpc>
                    <a:spcPct val="90000"/>
                  </a:lnSpc>
                  <a:spcBef>
                    <a:spcPts val="500"/>
                  </a:spcBef>
                  <a:buFont typeface="Arial" panose="020B0604020202020204" pitchFamily="34" charset="0"/>
                  <a:buChar char="•"/>
                  <a:defRPr sz="1800" kern="1200">
                    <a:solidFill>
                      <a:schemeClr val="tx1"/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Evolution of membrane potential</a:t>
                </a:r>
              </a:p>
              <a:p>
                <a:pPr marL="0" indent="0" algn="just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     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𝐶</m:t>
                      </m:r>
                      <m:f>
                        <m:f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fPr>
                        <m:num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</m:t>
                          </m:r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𝜎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</m:sup>
                          </m:sSubSup>
                        </m:num>
                        <m:den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𝑑𝑡</m:t>
                          </m:r>
                        </m:den>
                      </m:f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=−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𝐿</m:t>
                          </m:r>
                        </m:sub>
                      </m:sSub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𝜎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h</m:t>
                              </m:r>
                            </m:sup>
                          </m:sSub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𝐿</m:t>
                              </m:r>
                            </m:sub>
                          </m:sSub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−</m:t>
                      </m:r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𝜎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𝑗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e>
                      </m:d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𝑉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𝜎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</m:sup>
                          </m:sSub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</m:e>
                      </m:d>
                    </m:oMath>
                  </m:oMathPara>
                </a14:m>
                <a:endParaRPr kumimoji="1" lang="en-US" altLang="zh-CN" b="0" i="1" dirty="0">
                  <a:latin typeface="Cambria Math" panose="02040503050406030204" pitchFamily="18" charset="0"/>
                  <a:cs typeface="Arial" panose="020B0604020202020204" pitchFamily="34" charset="0"/>
                </a:endParaRPr>
              </a:p>
              <a:p>
                <a:pPr marL="0" indent="0" algn="just">
                  <a:buNone/>
                </a:pPr>
                <a:r>
                  <a:rPr kumimoji="1" lang="en-US" altLang="zh-CN" dirty="0">
                    <a:cs typeface="Arial" panose="020B0604020202020204" pitchFamily="34" charset="0"/>
                  </a:rPr>
                  <a:t>    </a:t>
                </a:r>
                <a14:m>
                  <m:oMath xmlns:m="http://schemas.openxmlformats.org/officeDocument/2006/math">
                    <m:r>
                      <a:rPr kumimoji="1" lang="en-US" altLang="zh-CN" b="0" i="1" smtClean="0">
                        <a:latin typeface="Cambria Math" panose="02040503050406030204" pitchFamily="18" charset="0"/>
                        <a:cs typeface="Arial" panose="020B0604020202020204" pitchFamily="34" charset="0"/>
                      </a:rPr>
                      <m:t>−</m:t>
                    </m:r>
                    <m:sSubSup>
                      <m:sSubSup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sSubSup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𝑔</m:t>
                        </m:r>
                      </m:e>
                      <m:sub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𝜎</m:t>
                        </m:r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Arial" panose="020B0604020202020204" pitchFamily="34" charset="0"/>
                          </a:rPr>
                          <m:t>𝐼</m:t>
                        </m:r>
                      </m:sub>
                      <m: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𝑗</m:t>
                        </m:r>
                      </m:sup>
                    </m:sSubSup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𝑡</m:t>
                        </m:r>
                      </m:e>
                    </m:d>
                    <m:d>
                      <m:dPr>
                        <m:ctrlP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</m:ctrlPr>
                      </m:dPr>
                      <m:e>
                        <m:sSubSup>
                          <m:sSubSup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Sup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𝑉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Arial" panose="020B0604020202020204" pitchFamily="34" charset="0"/>
                              </a:rPr>
                              <m:t>𝜎</m:t>
                            </m:r>
                          </m:sub>
                          <m:sup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𝑗</m:t>
                            </m:r>
                          </m:sup>
                        </m:sSubSup>
                        <m:r>
                          <a:rPr kumimoji="1" lang="en-US" altLang="zh-CN" b="0" i="1" smtClean="0">
                            <a:latin typeface="Cambria Math" panose="02040503050406030204" pitchFamily="18" charset="0"/>
                            <a:cs typeface="Arial" panose="020B0604020202020204" pitchFamily="34" charset="0"/>
                          </a:rPr>
                          <m:t>−</m:t>
                        </m:r>
                        <m:sSub>
                          <m:sSubPr>
                            <m:ctrlP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</m:ctrlPr>
                          </m:sSubPr>
                          <m:e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𝐸</m:t>
                            </m:r>
                          </m:e>
                          <m:sub>
                            <m:r>
                              <a:rPr kumimoji="1" lang="en-US" altLang="zh-CN" b="0" i="1" smtClean="0">
                                <a:latin typeface="Cambria Math" panose="02040503050406030204" pitchFamily="18" charset="0"/>
                                <a:cs typeface="Arial" panose="020B0604020202020204" pitchFamily="34" charset="0"/>
                              </a:rPr>
                              <m:t>𝐼</m:t>
                            </m:r>
                          </m:sub>
                        </m:sSub>
                      </m:e>
                    </m:d>
                  </m:oMath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r>
                  <a:rPr kumimoji="1" lang="en-US" altLang="zh-CN" dirty="0">
                    <a:latin typeface="Arial" panose="020B0604020202020204" pitchFamily="34" charset="0"/>
                    <a:cs typeface="Arial" panose="020B0604020202020204" pitchFamily="34" charset="0"/>
                  </a:rPr>
                  <a:t>Conductance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𝜎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𝑗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𝑡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=</m:t>
                      </m:r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𝑙𝑔𝑛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𝑗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𝑡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+</m:t>
                      </m:r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𝑐𝑜𝑟𝑡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−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𝑐𝑜𝑟𝑡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,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𝑗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𝑡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+</m:t>
                      </m:r>
                      <m:sSubSup>
                        <m:sSubSup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𝜐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  <a:sym typeface="Wingdings" pitchFamily="2" charset="2"/>
                            </a:rPr>
                            <m:t>𝑗</m:t>
                          </m:r>
                        </m:sup>
                      </m:sSubSup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(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𝑡</m:t>
                      </m:r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  <a:sym typeface="Wingdings" pitchFamily="2" charset="2"/>
                        </a:rPr>
                        <m:t>)</m:t>
                      </m:r>
                    </m:oMath>
                  </m:oMathPara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sSubSup>
                        <m:sSubSupPr>
                          <m:ctrlPr>
                            <a:rPr kumimoji="1" lang="en-US" altLang="zh-CN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Sup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𝑔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𝑐𝑜𝑟𝑡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𝑐𝑜𝑟𝑡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  <m: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𝑗</m:t>
                          </m:r>
                        </m:sup>
                      </m:sSubSup>
                      <m:d>
                        <m:d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d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</m:e>
                      </m:d>
                      <m:r>
                        <a:rPr kumimoji="1" lang="en-US" altLang="zh-CN" b="0" i="1" smtClean="0">
                          <a:latin typeface="Cambria Math" panose="02040503050406030204" pitchFamily="18" charset="0"/>
                          <a:cs typeface="Arial" panose="020B0604020202020204" pitchFamily="34" charset="0"/>
                        </a:rPr>
                        <m:t>=</m:t>
                      </m:r>
                      <m:sSub>
                        <m:sSubPr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sSubPr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𝑆</m:t>
                          </m:r>
                        </m:e>
                        <m: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𝜎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ea typeface="Cambria Math" panose="02040503050406030204" pitchFamily="18" charset="0"/>
                              <a:cs typeface="Arial" panose="020B0604020202020204" pitchFamily="34" charset="0"/>
                            </a:rPr>
                            <m:t>𝐸</m:t>
                          </m:r>
                        </m:sub>
                      </m:sSub>
                      <m:nary>
                        <m:naryPr>
                          <m:chr m:val="∑"/>
                          <m:supHide m:val="on"/>
                          <m:ctrl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</m:ctrlPr>
                        </m:naryPr>
                        <m:sub>
                          <m:r>
                            <m:rPr>
                              <m:brk m:alnAt="7"/>
                            </m:rP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𝑘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,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𝑙</m:t>
                          </m:r>
                        </m:sub>
                        <m:sup/>
                        <m:e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[</m:t>
                          </m:r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𝐾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𝑗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−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𝑘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𝜎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ea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p>
                          </m:sSubSup>
                          <m:sSub>
                            <m:sSub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𝐺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</m:sub>
                          </m:sSub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(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𝑡</m:t>
                          </m:r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−</m:t>
                          </m:r>
                          <m:sSubSup>
                            <m:sSubSupPr>
                              <m:ctrlP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</m:ctrlPr>
                            </m:sSubSupPr>
                            <m:e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𝑡</m:t>
                              </m:r>
                            </m:e>
                            <m:sub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𝑙</m:t>
                              </m:r>
                            </m:sub>
                            <m:sup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𝐸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,</m:t>
                              </m:r>
                              <m:r>
                                <a:rPr kumimoji="1" lang="en-US" altLang="zh-CN" b="0" i="1" smtClean="0">
                                  <a:latin typeface="Cambria Math" panose="02040503050406030204" pitchFamily="18" charset="0"/>
                                  <a:cs typeface="Arial" panose="020B0604020202020204" pitchFamily="34" charset="0"/>
                                </a:rPr>
                                <m:t>𝑘</m:t>
                              </m:r>
                            </m:sup>
                          </m:sSubSup>
                          <m:r>
                            <a:rPr kumimoji="1" lang="en-US" altLang="zh-CN" b="0" i="1" smtClean="0">
                              <a:latin typeface="Cambria Math" panose="02040503050406030204" pitchFamily="18" charset="0"/>
                              <a:cs typeface="Arial" panose="020B0604020202020204" pitchFamily="34" charset="0"/>
                            </a:rPr>
                            <m:t>)]</m:t>
                          </m:r>
                        </m:e>
                      </m:nary>
                    </m:oMath>
                  </m:oMathPara>
                </a14:m>
                <a:endParaRPr kumimoji="1" lang="en-US" altLang="zh-CN" dirty="0">
                  <a:latin typeface="Arial" panose="020B0604020202020204" pitchFamily="34" charset="0"/>
                  <a:cs typeface="Arial" panose="020B0604020202020204" pitchFamily="34" charset="0"/>
                </a:endParaRPr>
              </a:p>
            </p:txBody>
          </p:sp>
        </mc:Choice>
        <mc:Fallback xmlns="">
          <p:sp>
            <p:nvSpPr>
              <p:cNvPr id="14" name="内容占位符 2">
                <a:extLst>
                  <a:ext uri="{FF2B5EF4-FFF2-40B4-BE49-F238E27FC236}">
                    <a16:creationId xmlns:a16="http://schemas.microsoft.com/office/drawing/2014/main" id="{FE5D48F8-2529-1D4B-AE46-9813461E7898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503986" y="1704976"/>
                <a:ext cx="6688014" cy="4792052"/>
              </a:xfrm>
              <a:prstGeom prst="rect">
                <a:avLst/>
              </a:prstGeom>
              <a:blipFill>
                <a:blip r:embed="rId4"/>
                <a:stretch>
                  <a:fillRect l="-1515" t="-2902" r="-758" b="-41425"/>
                </a:stretch>
              </a:blipFill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375695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Earliest large-scale V1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9" name="内容占位符 2">
            <a:extLst>
              <a:ext uri="{FF2B5EF4-FFF2-40B4-BE49-F238E27FC236}">
                <a16:creationId xmlns:a16="http://schemas.microsoft.com/office/drawing/2014/main" id="{C5E3147F-80A8-B34E-B858-C46D486DAF13}"/>
              </a:ext>
            </a:extLst>
          </p:cNvPr>
          <p:cNvSpPr txBox="1">
            <a:spLocks/>
          </p:cNvSpPr>
          <p:nvPr/>
        </p:nvSpPr>
        <p:spPr>
          <a:xfrm>
            <a:off x="169339" y="1690688"/>
            <a:ext cx="5711508" cy="5167312"/>
          </a:xfrm>
          <a:prstGeom prst="rect">
            <a:avLst/>
          </a:prstGeom>
        </p:spPr>
        <p:txBody>
          <a:bodyPr vert="horz" lIns="91440" tIns="45720" rIns="91440" bIns="45720" rtlCol="0">
            <a:normAutofit fontScale="92500"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how does the network cause and shape orientation selectivity, and its distribution over neurons?</a:t>
            </a:r>
          </a:p>
          <a:p>
            <a:r>
              <a:rPr kumimoji="1" lang="en-US" altLang="zh-CN" sz="3000" dirty="0">
                <a:latin typeface="Arial" panose="020B0604020202020204" pitchFamily="34" charset="0"/>
                <a:cs typeface="Arial" panose="020B0604020202020204" pitchFamily="34" charset="0"/>
              </a:rPr>
              <a:t>A: the dominance of inhibition in the recurrent cortico-cortical activity</a:t>
            </a:r>
          </a:p>
          <a:p>
            <a:r>
              <a:rPr kumimoji="1" lang="en-US" altLang="zh-CN" sz="3000" dirty="0">
                <a:solidFill>
                  <a:srgbClr val="0432FF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Q: can the model explain reverse correlation data on the time course of orientation tuning?</a:t>
            </a:r>
          </a:p>
          <a:p>
            <a:r>
              <a:rPr kumimoji="1" lang="en-US" altLang="zh-CN" sz="3000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A: yes</a:t>
            </a: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 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2366C8EA-FD2D-F943-B36C-DA2E1DB88C77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881" r="4958"/>
          <a:stretch/>
        </p:blipFill>
        <p:spPr>
          <a:xfrm>
            <a:off x="5983981" y="1596466"/>
            <a:ext cx="5558977" cy="2525805"/>
          </a:xfrm>
          <a:prstGeom prst="rect">
            <a:avLst/>
          </a:prstGeom>
        </p:spPr>
      </p:pic>
      <p:pic>
        <p:nvPicPr>
          <p:cNvPr id="4" name="图片 3">
            <a:extLst>
              <a:ext uri="{FF2B5EF4-FFF2-40B4-BE49-F238E27FC236}">
                <a16:creationId xmlns:a16="http://schemas.microsoft.com/office/drawing/2014/main" id="{2EEA0627-EDF9-7B49-9C5A-C4AA0A3F546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0847" y="4122271"/>
            <a:ext cx="6119394" cy="273572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387912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61BD5EC-47FC-264A-9B4E-777E4AADED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kumimoji="1" lang="en-US" altLang="zh-CN" sz="4000" dirty="0">
                <a:latin typeface="Arial" panose="020B0604020202020204" pitchFamily="34" charset="0"/>
                <a:cs typeface="Arial" panose="020B0604020202020204" pitchFamily="34" charset="0"/>
              </a:rPr>
              <a:t>The egalitarian model</a:t>
            </a:r>
            <a:endParaRPr kumimoji="1" lang="zh-CN" altLang="en-US" sz="4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E352FAA0-36C7-1747-A43E-F095F13963D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668744" y="1313330"/>
            <a:ext cx="7132198" cy="5374341"/>
          </a:xfrm>
          <a:prstGeom prst="rect">
            <a:avLst/>
          </a:prstGeom>
        </p:spPr>
      </p:pic>
      <p:sp>
        <p:nvSpPr>
          <p:cNvPr id="7" name="内容占位符 2">
            <a:extLst>
              <a:ext uri="{FF2B5EF4-FFF2-40B4-BE49-F238E27FC236}">
                <a16:creationId xmlns:a16="http://schemas.microsoft.com/office/drawing/2014/main" id="{2BB53284-E369-EC4F-9C93-08AEF3A13779}"/>
              </a:ext>
            </a:extLst>
          </p:cNvPr>
          <p:cNvSpPr txBox="1">
            <a:spLocks/>
          </p:cNvSpPr>
          <p:nvPr/>
        </p:nvSpPr>
        <p:spPr>
          <a:xfrm>
            <a:off x="169339" y="2676805"/>
            <a:ext cx="4499405" cy="302474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Central</a:t>
            </a:r>
            <a:r>
              <a:rPr kumimoji="1" lang="zh-CN" altLang="en-US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</a:rPr>
              <a:t>assumption of Egalitarian model: the total excitation, divided between geniculate and cortical, is roughly constant</a:t>
            </a:r>
          </a:p>
          <a:p>
            <a:pPr marL="0" indent="0">
              <a:buNone/>
            </a:pPr>
            <a:r>
              <a:rPr kumimoji="1" lang="en-US" altLang="zh-CN" dirty="0"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 </a:t>
            </a:r>
            <a:endParaRPr kumimoji="1" lang="en-US" altLang="zh-CN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045972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789</TotalTime>
  <Words>850</Words>
  <Application>Microsoft Macintosh PowerPoint</Application>
  <PresentationFormat>宽屏</PresentationFormat>
  <Paragraphs>118</Paragraphs>
  <Slides>21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7" baseType="lpstr">
      <vt:lpstr>等线</vt:lpstr>
      <vt:lpstr>等线 Light</vt:lpstr>
      <vt:lpstr>Arial</vt:lpstr>
      <vt:lpstr>Cambria Math</vt:lpstr>
      <vt:lpstr>Wingdings</vt:lpstr>
      <vt:lpstr>Office 主题​​</vt:lpstr>
      <vt:lpstr>Modeling V1</vt:lpstr>
      <vt:lpstr>Introduction</vt:lpstr>
      <vt:lpstr>The Evolution of Large-scale modeling of Monkey Primary Visual Cortex, V1: Steps Towards Understanding Cortical Function</vt:lpstr>
      <vt:lpstr>General model architecture</vt:lpstr>
      <vt:lpstr>General model architecture</vt:lpstr>
      <vt:lpstr>LGN neuron</vt:lpstr>
      <vt:lpstr>V1 neuron</vt:lpstr>
      <vt:lpstr>Earliest large-scale V1 model</vt:lpstr>
      <vt:lpstr>The egalitarian model</vt:lpstr>
      <vt:lpstr>The egalitarian model</vt:lpstr>
      <vt:lpstr>Sparse, high gain model</vt:lpstr>
      <vt:lpstr>Sparse, high gain model</vt:lpstr>
      <vt:lpstr>Model of larger cortical patch, with long-range connections</vt:lpstr>
      <vt:lpstr>The Stabilized Supralinear Network: A Unifying Circuit Motif Underlying Multi-Input Integration in Sensory cortex</vt:lpstr>
      <vt:lpstr>Overview</vt:lpstr>
      <vt:lpstr>Model details</vt:lpstr>
      <vt:lpstr>Normalization in a 1D ring model</vt:lpstr>
      <vt:lpstr>Spatial contextual interactions</vt:lpstr>
      <vt:lpstr>A large-scale, probabilistically connected, 2D model of V1</vt:lpstr>
      <vt:lpstr>A large-scale, probabilistically connected, 2D model of V1</vt:lpstr>
      <vt:lpstr>Discussion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Spiking Model of V1</dc:title>
  <dc:creator>Microsoft Office User</dc:creator>
  <cp:lastModifiedBy>Microsoft Office User</cp:lastModifiedBy>
  <cp:revision>45</cp:revision>
  <dcterms:created xsi:type="dcterms:W3CDTF">2020-05-17T03:54:28Z</dcterms:created>
  <dcterms:modified xsi:type="dcterms:W3CDTF">2020-05-27T02:35:54Z</dcterms:modified>
</cp:coreProperties>
</file>

<file path=docProps/thumbnail.jpeg>
</file>